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y="6858000" cx="9144000"/>
  <p:notesSz cx="6858000" cy="9144000"/>
  <p:embeddedFontLst>
    <p:embeddedFont>
      <p:font typeface="Quattrocento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font" Target="fonts/Quattrocento-bold.fntdata"/><Relationship Id="rId10" Type="http://schemas.openxmlformats.org/officeDocument/2006/relationships/slide" Target="slides/slide6.xml"/><Relationship Id="rId32" Type="http://schemas.openxmlformats.org/officeDocument/2006/relationships/font" Target="fonts/Quattrocento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6" name="Shape 1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8" name="Shape 17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Shape 21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2" name="Shape 2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8" name="Shape 2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7" name="Shape 10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3" name="Shape 1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7.png"/><Relationship Id="rId4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Relationship Id="rId4" Type="http://schemas.openxmlformats.org/officeDocument/2006/relationships/image" Target="../media/image27.png"/><Relationship Id="rId10" Type="http://schemas.openxmlformats.org/officeDocument/2006/relationships/image" Target="../media/image26.png"/><Relationship Id="rId9" Type="http://schemas.openxmlformats.org/officeDocument/2006/relationships/image" Target="../media/image23.png"/><Relationship Id="rId5" Type="http://schemas.openxmlformats.org/officeDocument/2006/relationships/image" Target="../media/image17.png"/><Relationship Id="rId6" Type="http://schemas.openxmlformats.org/officeDocument/2006/relationships/image" Target="../media/image20.jpg"/><Relationship Id="rId7" Type="http://schemas.openxmlformats.org/officeDocument/2006/relationships/image" Target="../media/image22.jpg"/><Relationship Id="rId8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Relationship Id="rId4" Type="http://schemas.openxmlformats.org/officeDocument/2006/relationships/image" Target="../media/image3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12.png"/><Relationship Id="rId7" Type="http://schemas.openxmlformats.org/officeDocument/2006/relationships/image" Target="../media/image15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htclibrary.weebly.com/research-database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ctrTitle"/>
          </p:nvPr>
        </p:nvSpPr>
        <p:spPr>
          <a:xfrm>
            <a:off x="907025" y="375375"/>
            <a:ext cx="7772400" cy="1470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ENG 111: Composition: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Critical Analysis &amp; Research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Research Guide </a:t>
            </a:r>
          </a:p>
        </p:txBody>
      </p:sp>
      <p:pic>
        <p:nvPicPr>
          <p:cNvPr descr="26db360f10eb7848b8228853e1b8da7e.jpg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9850" y="2319425"/>
            <a:ext cx="34473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Using Databases 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Databases are collections of journal and magazine articles, reviews, reports, etc.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Peer-reviewed full-text articles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is organized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Easier to find results through subject headings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hape 174"/>
          <p:cNvPicPr preferRelativeResize="0"/>
          <p:nvPr/>
        </p:nvPicPr>
        <p:blipFill rotWithShape="1">
          <a:blip r:embed="rId3">
            <a:alphaModFix/>
          </a:blip>
          <a:srcRect b="24219" l="19201" r="18467" t="41406"/>
          <a:stretch/>
        </p:blipFill>
        <p:spPr>
          <a:xfrm>
            <a:off x="1143000" y="4572000"/>
            <a:ext cx="6453186" cy="266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4">
            <a:alphaModFix/>
          </a:blip>
          <a:srcRect b="21289" l="26855" r="5322" t="19531"/>
          <a:stretch/>
        </p:blipFill>
        <p:spPr>
          <a:xfrm>
            <a:off x="1600200" y="51173"/>
            <a:ext cx="6324600" cy="4138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09 at 11.52.35 PM.png" id="180" name="Shape 1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52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5-11-09 at 11.52.50 PM.png"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1600" y="152400"/>
            <a:ext cx="6696074" cy="6544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5379" l="15845" r="19870" t="8547"/>
          <a:stretch/>
        </p:blipFill>
        <p:spPr>
          <a:xfrm>
            <a:off x="586462" y="912475"/>
            <a:ext cx="7894874" cy="594552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 rot="3942331">
            <a:off x="5888243" y="2751108"/>
            <a:ext cx="551981" cy="156773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4191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the citation!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Shape 198"/>
          <p:cNvPicPr preferRelativeResize="0"/>
          <p:nvPr/>
        </p:nvPicPr>
        <p:blipFill rotWithShape="1">
          <a:blip r:embed="rId3">
            <a:alphaModFix/>
          </a:blip>
          <a:srcRect b="5380" l="15846" r="16690" t="7138"/>
          <a:stretch/>
        </p:blipFill>
        <p:spPr>
          <a:xfrm>
            <a:off x="1067724" y="1480377"/>
            <a:ext cx="7240800" cy="528149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dtalk" id="199" name="Shape 1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32125" y="0"/>
            <a:ext cx="7112000" cy="13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Podcasts</a:t>
            </a:r>
          </a:p>
        </p:txBody>
      </p:sp>
      <p:pic>
        <p:nvPicPr>
          <p:cNvPr descr="Image result for podcasts" id="206" name="Shape 2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4500" y="1543937"/>
            <a:ext cx="3175000" cy="31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0" y="6442525"/>
            <a:ext cx="8229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Source: http://www.slate.com/articles/podcasts/podcasts/2005/07/slates_podcasting_guide.html</a:t>
            </a:r>
          </a:p>
        </p:txBody>
      </p:sp>
      <p:pic>
        <p:nvPicPr>
          <p:cNvPr descr="Image result for radiolab"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1000" y="158750"/>
            <a:ext cx="1807924" cy="1807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his american life"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04600" y="2102300"/>
            <a:ext cx="1282174" cy="2653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ted radio hour" id="210" name="Shape 2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4275" y="530675"/>
            <a:ext cx="2080074" cy="20800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invisibilia" id="211" name="Shape 2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0350" y="2928275"/>
            <a:ext cx="1807925" cy="1807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hidden brain" id="212" name="Shape 21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4275" y="4921250"/>
            <a:ext cx="1521275" cy="15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99% invisible" id="213" name="Shape 2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4325" y="4999274"/>
            <a:ext cx="1521275" cy="152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on the media" id="214" name="Shape 2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56500" y="4845250"/>
            <a:ext cx="1925875" cy="19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Evaluating Web Sites 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Accuracy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Authority/Credibility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and URL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Appearance </a:t>
            </a:r>
          </a:p>
          <a:p>
            <a:pPr indent="-2857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Sources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Objectivity/Bias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Currency/Relevance </a:t>
            </a:r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Coverage 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12372" l="0" r="0" t="0"/>
          <a:stretch/>
        </p:blipFill>
        <p:spPr>
          <a:xfrm>
            <a:off x="3845378" y="2133600"/>
            <a:ext cx="5298620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6449" y="223974"/>
            <a:ext cx="5031099" cy="641007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 txBox="1"/>
          <p:nvPr/>
        </p:nvSpPr>
        <p:spPr>
          <a:xfrm>
            <a:off x="1998525" y="6469100"/>
            <a:ext cx="5472300" cy="65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900"/>
              <a:t>Source: </a:t>
            </a:r>
            <a:r>
              <a:rPr lang="en-US" sz="900"/>
              <a:t>https://img.scoop.it/AmsPHyt-Yz-r_OEZ0jem3Dl72eJkfbmt4t8yenImKBVvK0kTmF0xjctABnaLJIm9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Shape 23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228600"/>
            <a:ext cx="4953000" cy="640976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Shape 235"/>
          <p:cNvSpPr txBox="1"/>
          <p:nvPr/>
        </p:nvSpPr>
        <p:spPr>
          <a:xfrm>
            <a:off x="457200" y="6477000"/>
            <a:ext cx="598381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http://www.flickr.com/photos/info_grrl/5155808856/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-25400"/>
            <a:ext cx="4685293" cy="62737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Shape 96"/>
          <p:cNvSpPr txBox="1"/>
          <p:nvPr/>
        </p:nvSpPr>
        <p:spPr>
          <a:xfrm>
            <a:off x="0" y="6488667"/>
            <a:ext cx="91440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https://thelogicofscience.files.wordpress.com/2015/11/research-you-keep-using-that-word.jpg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forget your Public Library!</a:t>
            </a:r>
          </a:p>
        </p:txBody>
      </p:sp>
      <p:pic>
        <p:nvPicPr>
          <p:cNvPr id="241" name="Shape 2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9657" y="4267200"/>
            <a:ext cx="742468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224" y="1295400"/>
            <a:ext cx="7517553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Citing Sources</a:t>
            </a:r>
          </a:p>
        </p:txBody>
      </p:sp>
      <p:sp>
        <p:nvSpPr>
          <p:cNvPr id="248" name="Shape 248"/>
          <p:cNvSpPr/>
          <p:nvPr/>
        </p:nvSpPr>
        <p:spPr>
          <a:xfrm>
            <a:off x="304800" y="6248400"/>
            <a:ext cx="64769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https://memegenerator.net/instance/65824925</a:t>
            </a:r>
          </a:p>
        </p:txBody>
      </p:sp>
      <p:pic>
        <p:nvPicPr>
          <p:cNvPr descr="65824925.jpg" id="249" name="Shape 2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09800" y="1371600"/>
            <a:ext cx="4776787" cy="4776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Citation! 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457200" y="1371600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databases provide citations. Get them before you go!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WorldCat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Google Scholar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Citation Machine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Bib Me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Easy Bib </a:t>
            </a:r>
          </a:p>
          <a:p>
            <a:pPr indent="-3429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Purdue Online Writing Lab </a:t>
            </a:r>
            <a:r>
              <a:rPr lang="en-US"/>
              <a:t>MLA 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Guide</a:t>
            </a:r>
          </a:p>
          <a:p>
            <a:pPr indent="0" lvl="0" marL="0" marR="0" rtl="0" algn="l"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79400" l="8934" r="7805" t="10804"/>
          <a:stretch/>
        </p:blipFill>
        <p:spPr>
          <a:xfrm>
            <a:off x="145684" y="228600"/>
            <a:ext cx="8998314" cy="671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 rotWithShape="1">
          <a:blip r:embed="rId4">
            <a:alphaModFix/>
          </a:blip>
          <a:srcRect b="5856" l="18893" r="22175" t="18380"/>
          <a:stretch/>
        </p:blipFill>
        <p:spPr>
          <a:xfrm>
            <a:off x="381000" y="870925"/>
            <a:ext cx="8168824" cy="59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Avoiding Plagiarism </a:t>
            </a:r>
          </a:p>
        </p:txBody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457200" y="13716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Plagiarism?</a:t>
            </a:r>
          </a:p>
          <a:p>
            <a:pPr indent="-285750" lvl="1" marL="742950" marR="0" rtl="0" algn="l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99615"/>
              <a:buFont typeface="Arial"/>
              <a:buChar char="–"/>
            </a:pPr>
            <a:r>
              <a:rPr b="0" i="0" lang="en-US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Plagiarism is "the unauthorized use of the language and thoughts of another author and the representation of them as one's own” (New Webster's Encyclopedic Dictionary of the English Language 508).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Quoting, Summarizing, &amp; Paraphrasing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 paper is not a mimetic 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Keeping track of sources</a:t>
            </a:r>
          </a:p>
          <a:p>
            <a:pPr indent="-342900" lvl="0" marL="342900" marR="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b="0" i="0" lang="en-US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Academic Integrity Policy </a:t>
            </a:r>
          </a:p>
          <a:p>
            <a:pPr indent="-285750" lvl="1" marL="742950" marR="0" rtl="0" algn="l">
              <a:spcBef>
                <a:spcPts val="518"/>
              </a:spcBef>
              <a:buClr>
                <a:schemeClr val="dk1"/>
              </a:buClr>
              <a:buSzPct val="99615"/>
              <a:buFont typeface="Arial"/>
              <a:buNone/>
            </a:pPr>
            <a:r>
              <a:t/>
            </a:r>
            <a:endParaRPr b="0" i="0" sz="259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per.jpg" id="273" name="Shape 27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-9783" r="-9783" t="0"/>
          <a:stretch/>
        </p:blipFill>
        <p:spPr>
          <a:xfrm>
            <a:off x="-686547" y="533400"/>
            <a:ext cx="10668746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Shape 274"/>
          <p:cNvSpPr txBox="1"/>
          <p:nvPr/>
        </p:nvSpPr>
        <p:spPr>
          <a:xfrm>
            <a:off x="1828800" y="6488667"/>
            <a:ext cx="533015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https://cdn.meme.am/instances/56377641.jpg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950" y="215450"/>
            <a:ext cx="4670550" cy="65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keep calm and call the librarian"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9550" y="426349"/>
            <a:ext cx="4980025" cy="5813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762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>
            <p:ph type="title"/>
          </p:nvPr>
        </p:nvSpPr>
        <p:spPr>
          <a:xfrm>
            <a:off x="457200" y="1984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Literary Term Paper: 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FFFFFF"/>
                </a:solidFill>
              </a:rPr>
              <a:t>Themes 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457200" y="1552325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4383087" y="550862"/>
            <a:ext cx="234949" cy="541337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61900" rIns="61900" tIns="2540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111" name="Shape 111"/>
          <p:cNvSpPr/>
          <p:nvPr/>
        </p:nvSpPr>
        <p:spPr>
          <a:xfrm>
            <a:off x="4383087" y="550862"/>
            <a:ext cx="234949" cy="541337"/>
          </a:xfrm>
          <a:prstGeom prst="rect">
            <a:avLst/>
          </a:prstGeom>
          <a:noFill/>
          <a:ln>
            <a:noFill/>
          </a:ln>
        </p:spPr>
        <p:txBody>
          <a:bodyPr anchorCtr="0" anchor="t" bIns="25400" lIns="61900" rIns="61900" tIns="25400">
            <a:noAutofit/>
          </a:bodyPr>
          <a:lstStyle/>
          <a:p>
            <a:pPr indent="0" lvl="0" marL="0" marR="0" rtl="0" algn="ctr">
              <a:lnSpc>
                <a:spcPct val="92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Quattrocento"/>
              <a:buNone/>
            </a:pPr>
            <a:r>
              <a:rPr lang="en-US" sz="3500">
                <a:solidFill>
                  <a:schemeClr val="dk1"/>
                </a:solidFill>
                <a:latin typeface="Quattrocento"/>
                <a:ea typeface="Quattrocento"/>
                <a:cs typeface="Quattrocento"/>
                <a:sym typeface="Quattrocento"/>
              </a:rPr>
              <a:t> </a:t>
            </a:r>
          </a:p>
        </p:txBody>
      </p:sp>
      <p:sp>
        <p:nvSpPr>
          <p:cNvPr id="112" name="Shape 112"/>
          <p:cNvSpPr/>
          <p:nvPr/>
        </p:nvSpPr>
        <p:spPr>
          <a:xfrm>
            <a:off x="811212" y="1954213"/>
            <a:ext cx="3144837" cy="477837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1. Task Definition</a:t>
            </a:r>
          </a:p>
        </p:txBody>
      </p:sp>
      <p:sp>
        <p:nvSpPr>
          <p:cNvPr id="113" name="Shape 113"/>
          <p:cNvSpPr/>
          <p:nvPr/>
        </p:nvSpPr>
        <p:spPr>
          <a:xfrm>
            <a:off x="1608137" y="2743200"/>
            <a:ext cx="3878262" cy="45085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2. Info Seeking Strategies</a:t>
            </a:r>
          </a:p>
        </p:txBody>
      </p:sp>
      <p:sp>
        <p:nvSpPr>
          <p:cNvPr id="114" name="Shape 114"/>
          <p:cNvSpPr/>
          <p:nvPr/>
        </p:nvSpPr>
        <p:spPr>
          <a:xfrm>
            <a:off x="2555875" y="3429000"/>
            <a:ext cx="3381375" cy="450850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3. Location &amp; Access</a:t>
            </a:r>
          </a:p>
        </p:txBody>
      </p:sp>
      <p:sp>
        <p:nvSpPr>
          <p:cNvPr id="115" name="Shape 115"/>
          <p:cNvSpPr/>
          <p:nvPr/>
        </p:nvSpPr>
        <p:spPr>
          <a:xfrm>
            <a:off x="3429000" y="4154487"/>
            <a:ext cx="3346449" cy="487361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4. Use of Information</a:t>
            </a:r>
          </a:p>
        </p:txBody>
      </p:sp>
      <p:sp>
        <p:nvSpPr>
          <p:cNvPr id="116" name="Shape 116"/>
          <p:cNvSpPr/>
          <p:nvPr/>
        </p:nvSpPr>
        <p:spPr>
          <a:xfrm>
            <a:off x="4302125" y="4879975"/>
            <a:ext cx="3159125" cy="447674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5. Synthesis</a:t>
            </a:r>
          </a:p>
        </p:txBody>
      </p:sp>
      <p:sp>
        <p:nvSpPr>
          <p:cNvPr id="117" name="Shape 117"/>
          <p:cNvSpPr/>
          <p:nvPr/>
        </p:nvSpPr>
        <p:spPr>
          <a:xfrm>
            <a:off x="5173662" y="5603875"/>
            <a:ext cx="3201987" cy="485775"/>
          </a:xfrm>
          <a:prstGeom prst="rect">
            <a:avLst/>
          </a:prstGeom>
          <a:solidFill>
            <a:srgbClr val="FFFFCC"/>
          </a:solidFill>
          <a:ln cap="flat" cmpd="sng" w="12700">
            <a:solidFill>
              <a:schemeClr val="dk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4450" lIns="88900" rIns="88900" tIns="4445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folHlink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folHlink"/>
                </a:solidFill>
                <a:latin typeface="Calibri"/>
                <a:ea typeface="Calibri"/>
                <a:cs typeface="Calibri"/>
                <a:sym typeface="Calibri"/>
              </a:rPr>
              <a:t>6. Evaluation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437" y="4457700"/>
            <a:ext cx="2459037" cy="20415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Big6</a:t>
            </a:r>
            <a:r>
              <a:rPr b="0" baseline="30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™</a:t>
            </a: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Skills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1752600" y="6477000"/>
            <a:ext cx="444012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http://big6.com/pages/free-stuff.php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0" y="2691824"/>
            <a:ext cx="2438399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Task Definition: What is your question?</a:t>
            </a:r>
          </a:p>
        </p:txBody>
      </p:sp>
      <p:sp>
        <p:nvSpPr>
          <p:cNvPr id="126" name="Shape 126"/>
          <p:cNvSpPr/>
          <p:nvPr/>
        </p:nvSpPr>
        <p:spPr>
          <a:xfrm>
            <a:off x="2971800" y="2590800"/>
            <a:ext cx="3124199" cy="830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Information Seeking Strategies: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&amp; Where will you look for information?</a:t>
            </a:r>
          </a:p>
        </p:txBody>
      </p:sp>
      <p:sp>
        <p:nvSpPr>
          <p:cNvPr id="127" name="Shape 127"/>
          <p:cNvSpPr/>
          <p:nvPr/>
        </p:nvSpPr>
        <p:spPr>
          <a:xfrm>
            <a:off x="6019800" y="2667000"/>
            <a:ext cx="3276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Location &amp; Access: Finding &amp; Using information</a:t>
            </a:r>
          </a:p>
        </p:txBody>
      </p:sp>
      <p:pic>
        <p:nvPicPr>
          <p:cNvPr descr="60e72-memeallthethings.jpg" id="128" name="Shape 1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1994" y="3446137"/>
            <a:ext cx="2907593" cy="2802262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0" y="621166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Use of Information: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Extracting what you need</a:t>
            </a: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3429000"/>
            <a:ext cx="2514599" cy="2514599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/>
          <p:nvPr/>
        </p:nvSpPr>
        <p:spPr>
          <a:xfrm>
            <a:off x="3352800" y="5934669"/>
            <a:ext cx="2057400" cy="923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Synthesis: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Constructing your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product</a:t>
            </a:r>
          </a:p>
        </p:txBody>
      </p:sp>
      <p:sp>
        <p:nvSpPr>
          <p:cNvPr id="132" name="Shape 132"/>
          <p:cNvSpPr/>
          <p:nvPr/>
        </p:nvSpPr>
        <p:spPr>
          <a:xfrm>
            <a:off x="5791200" y="6172200"/>
            <a:ext cx="335279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Assessment: How will you judge your product?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19800" y="3352800"/>
            <a:ext cx="2666999" cy="266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Shape 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2400" y="0"/>
            <a:ext cx="2514599" cy="2655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971799" y="0"/>
            <a:ext cx="2826326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981700" y="76200"/>
            <a:ext cx="3009899" cy="251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1454150" y="152400"/>
            <a:ext cx="6699249" cy="744537"/>
          </a:xfrm>
          <a:prstGeom prst="rect">
            <a:avLst/>
          </a:prstGeom>
          <a:noFill/>
          <a:ln>
            <a:noFill/>
          </a:ln>
        </p:spPr>
        <p:txBody>
          <a:bodyPr anchorCtr="0" anchor="t" bIns="43000" lIns="84475" rIns="84475" tIns="430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Big6: Not Linear</a:t>
            </a: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43876" l="0" r="35880" t="0"/>
          <a:stretch/>
        </p:blipFill>
        <p:spPr>
          <a:xfrm>
            <a:off x="1066800" y="1371600"/>
            <a:ext cx="7086600" cy="472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</p:pic>
      <p:sp>
        <p:nvSpPr>
          <p:cNvPr id="143" name="Shape 143"/>
          <p:cNvSpPr txBox="1"/>
          <p:nvPr/>
        </p:nvSpPr>
        <p:spPr>
          <a:xfrm>
            <a:off x="457200" y="6454775"/>
            <a:ext cx="5867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http://big6.com/pages/free-stuff.php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4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Shape 14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24.media.tumblr.com/tumblr_mbet73tG2Z1rbvjfno1_500.jpg"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228598"/>
            <a:ext cx="8437728" cy="59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255895" y="6444733"/>
            <a:ext cx="59291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http://www.flickr.com/photos/will-lion/2595497078/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gibsic.files.wordpress.com/2012/06/world-of-data.jpg"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2887" y="457200"/>
            <a:ext cx="8735863" cy="556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Shape 157"/>
          <p:cNvSpPr/>
          <p:nvPr/>
        </p:nvSpPr>
        <p:spPr>
          <a:xfrm>
            <a:off x="1123950" y="6389132"/>
            <a:ext cx="716279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Source: https://gibsic.files.wordpress.com/2012/06/world-of-data.jpg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Resources for Research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457200" y="114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lvl="0" rtl="0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Academic databases from Touro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3333"/>
              <a:buFont typeface="Arial"/>
              <a:buChar char="•"/>
            </a:pPr>
            <a:r>
              <a:rPr lang="en-US" sz="2380" u="sng">
                <a:solidFill>
                  <a:schemeClr val="hlink"/>
                </a:solidFill>
                <a:hlinkClick r:id="rId3"/>
              </a:rPr>
              <a:t>http://htclibrary.weebly.com/research-databases.html</a:t>
            </a:r>
            <a:r>
              <a:rPr lang="en-US" sz="2380"/>
              <a:t>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Google Scholar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Books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Journals</a:t>
            </a:r>
            <a:r>
              <a:rPr lang="en-US" sz="2720"/>
              <a:t>, newspapers, magazines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TEDTalks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Documentaries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Podcasts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lang="en-US" sz="2720"/>
              <a:t>Interviews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Wikipedia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Char char="•"/>
            </a:pPr>
            <a:r>
              <a:rPr b="0" i="0" lang="en-US" sz="27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WorldCat or local Library catalog (HTC, Skokie, Chicago)</a:t>
            </a:r>
          </a:p>
          <a:p>
            <a:pPr indent="-285750" lvl="1" marL="742950" marR="0" rtl="0" algn="l">
              <a:lnSpc>
                <a:spcPct val="90000"/>
              </a:lnSpc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99166"/>
              <a:buFont typeface="Arial"/>
              <a:buNone/>
            </a:pPr>
            <a:r>
              <a:t/>
            </a:r>
            <a:endParaRPr b="0" i="0" sz="23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44"/>
              </a:spcBef>
              <a:buClr>
                <a:schemeClr val="dk1"/>
              </a:buClr>
              <a:buSzPct val="100740"/>
              <a:buFont typeface="Arial"/>
              <a:buNone/>
            </a:pPr>
            <a:r>
              <a:t/>
            </a:r>
            <a:endParaRPr b="0" i="0" sz="27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