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slides/slide6.xml" ContentType="application/vnd.openxmlformats-officedocument.presentationml.slide+xml"/>
  <Override PartName="/ppt/slideLayouts/slideLayout7.xml" ContentType="application/vnd.openxmlformats-officedocument.presentationml.slideLayout+xml"/>
  <Override PartName="/ppt/slides/slide17.xml" ContentType="application/vnd.openxmlformats-officedocument.presentationml.slide+xml"/>
  <Override PartName="/ppt/theme/theme3.xml" ContentType="application/vnd.openxmlformats-officedocument.them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1"/>
  </p:notesMasterIdLst>
  <p:handoutMasterIdLst>
    <p:handoutMasterId r:id="rId22"/>
  </p:handoutMasterIdLst>
  <p:sldIdLst>
    <p:sldId id="282" r:id="rId2"/>
    <p:sldId id="283" r:id="rId3"/>
    <p:sldId id="284" r:id="rId4"/>
    <p:sldId id="262" r:id="rId5"/>
    <p:sldId id="261" r:id="rId6"/>
    <p:sldId id="260" r:id="rId7"/>
    <p:sldId id="259" r:id="rId8"/>
    <p:sldId id="263" r:id="rId9"/>
    <p:sldId id="264" r:id="rId10"/>
    <p:sldId id="280" r:id="rId11"/>
    <p:sldId id="267" r:id="rId12"/>
    <p:sldId id="266" r:id="rId13"/>
    <p:sldId id="272" r:id="rId14"/>
    <p:sldId id="275" r:id="rId15"/>
    <p:sldId id="276" r:id="rId16"/>
    <p:sldId id="278" r:id="rId17"/>
    <p:sldId id="281" r:id="rId18"/>
    <p:sldId id="279" r:id="rId19"/>
    <p:sldId id="277"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8" d="100"/>
          <a:sy n="98" d="100"/>
        </p:scale>
        <p:origin x="-48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BCC5CD-A3E1-4CEE-92B3-D404A96F2D7F}" type="datetimeFigureOut">
              <a:rPr lang="en-US" smtClean="0"/>
              <a:pPr/>
              <a:t>4/29/17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9DCD53-B690-46B9-ADCD-6C71C47B5388}"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9677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FB8553-01DB-9548-BBBE-6ECA8B386383}" type="datetimeFigureOut">
              <a:rPr lang="en-US" smtClean="0"/>
              <a:pPr/>
              <a:t>4/29/17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18064-54D8-4E4E-AC0F-A1286FE11C7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90454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5CA969-D185-F94D-AF48-6C963BBF29DD}" type="datetimeFigureOut">
              <a:rPr lang="en-US" smtClean="0"/>
              <a:pPr/>
              <a:t>4/29/17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CA969-D185-F94D-AF48-6C963BBF29DD}" type="datetimeFigureOut">
              <a:rPr lang="en-US" smtClean="0"/>
              <a:pPr/>
              <a:t>4/29/17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CA969-D185-F94D-AF48-6C963BBF29DD}" type="datetimeFigureOut">
              <a:rPr lang="en-US" smtClean="0"/>
              <a:pPr/>
              <a:t>4/29/17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CA969-D185-F94D-AF48-6C963BBF29DD}" type="datetimeFigureOut">
              <a:rPr lang="en-US" smtClean="0"/>
              <a:pPr/>
              <a:t>4/29/17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5CA969-D185-F94D-AF48-6C963BBF29DD}" type="datetimeFigureOut">
              <a:rPr lang="en-US" smtClean="0"/>
              <a:pPr/>
              <a:t>4/29/17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5CA969-D185-F94D-AF48-6C963BBF29DD}" type="datetimeFigureOut">
              <a:rPr lang="en-US" smtClean="0"/>
              <a:pPr/>
              <a:t>4/29/17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5CA969-D185-F94D-AF48-6C963BBF29DD}" type="datetimeFigureOut">
              <a:rPr lang="en-US" smtClean="0"/>
              <a:pPr/>
              <a:t>4/29/17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5CA969-D185-F94D-AF48-6C963BBF29DD}" type="datetimeFigureOut">
              <a:rPr lang="en-US" smtClean="0"/>
              <a:pPr/>
              <a:t>4/29/17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CA969-D185-F94D-AF48-6C963BBF29DD}" type="datetimeFigureOut">
              <a:rPr lang="en-US" smtClean="0"/>
              <a:pPr/>
              <a:t>4/29/17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CA969-D185-F94D-AF48-6C963BBF29DD}" type="datetimeFigureOut">
              <a:rPr lang="en-US" smtClean="0"/>
              <a:pPr/>
              <a:t>4/29/17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CA969-D185-F94D-AF48-6C963BBF29DD}" type="datetimeFigureOut">
              <a:rPr lang="en-US" smtClean="0"/>
              <a:pPr/>
              <a:t>4/29/17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37E50-ED72-FA43-8338-F9EBBBC57F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CA969-D185-F94D-AF48-6C963BBF29DD}" type="datetimeFigureOut">
              <a:rPr lang="en-US" smtClean="0"/>
              <a:pPr/>
              <a:t>4/29/17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37E50-ED72-FA43-8338-F9EBBBC57F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AW_ChristianRobinson_ChildrensBookWk_Poster_2P.jpg"/>
          <p:cNvPicPr>
            <a:picLocks noChangeAspect="1"/>
          </p:cNvPicPr>
          <p:nvPr/>
        </p:nvPicPr>
        <p:blipFill>
          <a:blip r:embed="rId2"/>
          <a:stretch>
            <a:fillRect/>
          </a:stretch>
        </p:blipFill>
        <p:spPr>
          <a:xfrm>
            <a:off x="1923121" y="0"/>
            <a:ext cx="529775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4989" t="14845" r="46223" b="7407"/>
          <a:stretch/>
        </p:blipFill>
        <p:spPr bwMode="auto">
          <a:xfrm>
            <a:off x="3901505" y="370115"/>
            <a:ext cx="4926810" cy="555508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 name="Picture 4"/>
          <p:cNvPicPr>
            <a:picLocks noChangeAspect="1"/>
          </p:cNvPicPr>
          <p:nvPr/>
        </p:nvPicPr>
        <p:blipFill>
          <a:blip r:embed="rId3"/>
          <a:stretch>
            <a:fillRect/>
          </a:stretch>
        </p:blipFill>
        <p:spPr>
          <a:xfrm>
            <a:off x="837118" y="172885"/>
            <a:ext cx="2167339" cy="3234834"/>
          </a:xfrm>
          <a:prstGeom prst="rect">
            <a:avLst/>
          </a:prstGeom>
        </p:spPr>
      </p:pic>
      <p:pic>
        <p:nvPicPr>
          <p:cNvPr id="6" name="Picture 5"/>
          <p:cNvPicPr>
            <a:picLocks noChangeAspect="1"/>
          </p:cNvPicPr>
          <p:nvPr/>
        </p:nvPicPr>
        <p:blipFill>
          <a:blip r:embed="rId4"/>
          <a:stretch>
            <a:fillRect/>
          </a:stretch>
        </p:blipFill>
        <p:spPr>
          <a:xfrm>
            <a:off x="152402" y="3622693"/>
            <a:ext cx="4572000" cy="304681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8479778"/>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G_0065.JPG"/>
          <p:cNvPicPr>
            <a:picLocks noChangeAspect="1"/>
          </p:cNvPicPr>
          <p:nvPr/>
        </p:nvPicPr>
        <p:blipFill>
          <a:blip r:embed="rId2"/>
          <a:stretch>
            <a:fillRect/>
          </a:stretch>
        </p:blipFill>
        <p:spPr>
          <a:xfrm>
            <a:off x="168463" y="51832"/>
            <a:ext cx="8897798" cy="66733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6913" y="424736"/>
            <a:ext cx="6007100" cy="46609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0281" y="166469"/>
            <a:ext cx="4395223" cy="66008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A Wrinkle in Time"/>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9141" y="341858"/>
            <a:ext cx="8501333" cy="222342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descr="http://www.lifelinetheatre.com/images/performances/16-17/wrinkle/wrinkleprod_01.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3565" y="2874225"/>
            <a:ext cx="3616466" cy="290608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0" name="Picture 6" descr="http://www.lifelinetheatre.com/images/performances/16-17/wrinkle/wrinkleprod_02.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73390" y="2874225"/>
            <a:ext cx="4313409" cy="283776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Rectangle 3"/>
          <p:cNvSpPr/>
          <p:nvPr/>
        </p:nvSpPr>
        <p:spPr>
          <a:xfrm>
            <a:off x="185056" y="6428603"/>
            <a:ext cx="8501743" cy="369332"/>
          </a:xfrm>
          <a:prstGeom prst="rect">
            <a:avLst/>
          </a:prstGeom>
        </p:spPr>
        <p:txBody>
          <a:bodyPr wrap="square">
            <a:spAutoFit/>
          </a:bodyPr>
          <a:lstStyle/>
          <a:p>
            <a:r>
              <a:rPr lang="en-US" dirty="0"/>
              <a:t>http://www.lifelinetheatre.com/performances/16-17/wrinkle/index.shtml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526962"/>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1064" t="34892" r="31361" b="13426"/>
          <a:stretch/>
        </p:blipFill>
        <p:spPr bwMode="auto">
          <a:xfrm>
            <a:off x="175764" y="0"/>
            <a:ext cx="3950188" cy="30562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053" name="Picture 5" descr="https://pbs.twimg.com/media/C5N8vZ6XAAMuqKO.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32515" y="178677"/>
            <a:ext cx="3516085" cy="263706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8204" t="16967" r="49099" b="33359"/>
          <a:stretch/>
        </p:blipFill>
        <p:spPr bwMode="auto">
          <a:xfrm>
            <a:off x="0" y="3056281"/>
            <a:ext cx="4125952" cy="352590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8351" t="23177" r="48718" b="26943"/>
          <a:stretch/>
        </p:blipFill>
        <p:spPr bwMode="auto">
          <a:xfrm>
            <a:off x="4447741" y="2979018"/>
            <a:ext cx="4282601" cy="364884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0841402"/>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8278" t="33370" r="49409" b="16307"/>
          <a:stretch/>
        </p:blipFill>
        <p:spPr bwMode="auto">
          <a:xfrm>
            <a:off x="167270" y="144966"/>
            <a:ext cx="3757960" cy="329209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7171" t="31219" r="49171" b="18830"/>
          <a:stretch/>
        </p:blipFill>
        <p:spPr bwMode="auto">
          <a:xfrm>
            <a:off x="501807" y="3643345"/>
            <a:ext cx="3732736" cy="311602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2807" t="22318" r="49918" b="4145"/>
          <a:stretch/>
        </p:blipFill>
        <p:spPr bwMode="auto">
          <a:xfrm>
            <a:off x="5449165" y="2927906"/>
            <a:ext cx="2526344" cy="38314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269" t="35158" r="42304" b="16121"/>
          <a:stretch/>
        </p:blipFill>
        <p:spPr bwMode="auto">
          <a:xfrm>
            <a:off x="4615542" y="144966"/>
            <a:ext cx="3958683" cy="289874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0664069"/>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0525" y="200525"/>
            <a:ext cx="6483685" cy="64836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Love </a:t>
            </a:r>
            <a:endParaRPr lang="en-US" dirty="0"/>
          </a:p>
        </p:txBody>
      </p:sp>
      <p:sp>
        <p:nvSpPr>
          <p:cNvPr id="3" name="Content Placeholder 2"/>
          <p:cNvSpPr>
            <a:spLocks noGrp="1"/>
          </p:cNvSpPr>
          <p:nvPr>
            <p:ph idx="1"/>
          </p:nvPr>
        </p:nvSpPr>
        <p:spPr>
          <a:xfrm>
            <a:off x="533400" y="1284514"/>
            <a:ext cx="8229600" cy="5105400"/>
          </a:xfrm>
        </p:spPr>
        <p:txBody>
          <a:bodyPr>
            <a:normAutofit fontScale="55000" lnSpcReduction="20000"/>
          </a:bodyPr>
          <a:lstStyle/>
          <a:p>
            <a:r>
              <a:rPr lang="en-US" sz="3800" dirty="0"/>
              <a:t>“We can surely no longer pretend that our children are growing up into a peaceful, secure, and civilized world. We’ve come to the point where it’s irresponsible to try to protect them from the irrational world they will have to live in when they grow up. The children themselves haven’t yet isolated themselves by selfishness and indifference; they do not fall easily into the error of despair; they are considerably braver than most grownups. Our responsibility to them is not to pretend that if we don’t look, evil will go away, but to give them weapons against it</a:t>
            </a:r>
            <a:r>
              <a:rPr lang="en-US" sz="3800" dirty="0" smtClean="0"/>
              <a:t>.” – Madeleine </a:t>
            </a:r>
            <a:r>
              <a:rPr lang="en-US" sz="3800" dirty="0" err="1" smtClean="0"/>
              <a:t>L’Engle</a:t>
            </a:r>
            <a:r>
              <a:rPr lang="en-US" sz="3800" dirty="0" smtClean="0"/>
              <a:t> in A Circle of Quiet </a:t>
            </a:r>
          </a:p>
          <a:p>
            <a:r>
              <a:rPr lang="en-US" sz="3800" dirty="0"/>
              <a:t>The “weapon” that </a:t>
            </a:r>
            <a:r>
              <a:rPr lang="en-US" sz="3800" i="1" dirty="0"/>
              <a:t>A Wrinkle in Time</a:t>
            </a:r>
            <a:r>
              <a:rPr lang="en-US" sz="3800" dirty="0"/>
              <a:t> gives children is hope: hope that love can overcome hate, and that, even though evil may not ever be fully extinguished, our acts of love matter. It’s a lesson that is empowering and energizing, and one that we need reminding of when our courage fails. For it will fail. Sometimes the world looks very dark indeed</a:t>
            </a:r>
            <a:r>
              <a:rPr lang="en-US" sz="3800" dirty="0" smtClean="0"/>
              <a:t>.</a:t>
            </a:r>
          </a:p>
          <a:p>
            <a:r>
              <a:rPr lang="en-US" sz="3800" dirty="0"/>
              <a:t>“Love, Gran insisted, is not a power, which she always considered coercive. To love is to be vulnerable; and it is only in vulnerability and risk – not safety and security – that we overcome darkness” – Charlotte Jones </a:t>
            </a:r>
            <a:r>
              <a:rPr lang="en-US" sz="3800" dirty="0" err="1"/>
              <a:t>Voiklis</a:t>
            </a:r>
            <a:endParaRPr lang="en-US" sz="3800"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8535675"/>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https://pbs.twimg.com/media/CydaolhVEAAsB4J.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5575" y="0"/>
            <a:ext cx="8763000" cy="75057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2824640"/>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713" y="220285"/>
            <a:ext cx="2077941" cy="3094325"/>
          </a:xfrm>
          <a:prstGeom prst="rect">
            <a:avLst/>
          </a:prstGeom>
        </p:spPr>
      </p:pic>
      <p:pic>
        <p:nvPicPr>
          <p:cNvPr id="5" name="Picture 4"/>
          <p:cNvPicPr>
            <a:picLocks noChangeAspect="1"/>
          </p:cNvPicPr>
          <p:nvPr/>
        </p:nvPicPr>
        <p:blipFill>
          <a:blip r:embed="rId3"/>
          <a:stretch>
            <a:fillRect/>
          </a:stretch>
        </p:blipFill>
        <p:spPr>
          <a:xfrm>
            <a:off x="2619316" y="220285"/>
            <a:ext cx="2116869" cy="3045121"/>
          </a:xfrm>
          <a:prstGeom prst="rect">
            <a:avLst/>
          </a:prstGeom>
        </p:spPr>
      </p:pic>
      <p:pic>
        <p:nvPicPr>
          <p:cNvPr id="6" name="Picture 5"/>
          <p:cNvPicPr>
            <a:picLocks noChangeAspect="1"/>
          </p:cNvPicPr>
          <p:nvPr/>
        </p:nvPicPr>
        <p:blipFill>
          <a:blip r:embed="rId4"/>
          <a:stretch>
            <a:fillRect/>
          </a:stretch>
        </p:blipFill>
        <p:spPr>
          <a:xfrm>
            <a:off x="4865144" y="220285"/>
            <a:ext cx="2128189" cy="3045121"/>
          </a:xfrm>
          <a:prstGeom prst="rect">
            <a:avLst/>
          </a:prstGeom>
        </p:spPr>
      </p:pic>
      <p:pic>
        <p:nvPicPr>
          <p:cNvPr id="7" name="Picture 6"/>
          <p:cNvPicPr>
            <a:picLocks noChangeAspect="1"/>
          </p:cNvPicPr>
          <p:nvPr/>
        </p:nvPicPr>
        <p:blipFill>
          <a:blip r:embed="rId5"/>
          <a:stretch>
            <a:fillRect/>
          </a:stretch>
        </p:blipFill>
        <p:spPr>
          <a:xfrm>
            <a:off x="99123" y="3479800"/>
            <a:ext cx="2251446" cy="3152024"/>
          </a:xfrm>
          <a:prstGeom prst="rect">
            <a:avLst/>
          </a:prstGeom>
        </p:spPr>
      </p:pic>
      <p:pic>
        <p:nvPicPr>
          <p:cNvPr id="8" name="Picture 7"/>
          <p:cNvPicPr>
            <a:picLocks noChangeAspect="1"/>
          </p:cNvPicPr>
          <p:nvPr/>
        </p:nvPicPr>
        <p:blipFill>
          <a:blip r:embed="rId6"/>
          <a:stretch>
            <a:fillRect/>
          </a:stretch>
        </p:blipFill>
        <p:spPr>
          <a:xfrm>
            <a:off x="2386685" y="3403600"/>
            <a:ext cx="2349500" cy="3454400"/>
          </a:xfrm>
          <a:prstGeom prst="rect">
            <a:avLst/>
          </a:prstGeom>
        </p:spPr>
      </p:pic>
      <p:pic>
        <p:nvPicPr>
          <p:cNvPr id="9" name="Picture 8"/>
          <p:cNvPicPr>
            <a:picLocks noChangeAspect="1"/>
          </p:cNvPicPr>
          <p:nvPr/>
        </p:nvPicPr>
        <p:blipFill>
          <a:blip r:embed="rId7"/>
          <a:stretch>
            <a:fillRect/>
          </a:stretch>
        </p:blipFill>
        <p:spPr>
          <a:xfrm>
            <a:off x="7003260" y="411086"/>
            <a:ext cx="2140740" cy="2854320"/>
          </a:xfrm>
          <a:prstGeom prst="rect">
            <a:avLst/>
          </a:prstGeom>
        </p:spPr>
      </p:pic>
      <p:pic>
        <p:nvPicPr>
          <p:cNvPr id="10" name="Picture 9"/>
          <p:cNvPicPr>
            <a:picLocks noChangeAspect="1"/>
          </p:cNvPicPr>
          <p:nvPr/>
        </p:nvPicPr>
        <p:blipFill>
          <a:blip r:embed="rId8"/>
          <a:stretch>
            <a:fillRect/>
          </a:stretch>
        </p:blipFill>
        <p:spPr>
          <a:xfrm>
            <a:off x="4865144" y="3459775"/>
            <a:ext cx="2197219" cy="3369069"/>
          </a:xfrm>
          <a:prstGeom prst="rect">
            <a:avLst/>
          </a:prstGeom>
        </p:spPr>
      </p:pic>
      <p:pic>
        <p:nvPicPr>
          <p:cNvPr id="11" name="Picture 10"/>
          <p:cNvPicPr>
            <a:picLocks noChangeAspect="1"/>
          </p:cNvPicPr>
          <p:nvPr/>
        </p:nvPicPr>
        <p:blipFill>
          <a:blip r:embed="rId9"/>
          <a:stretch>
            <a:fillRect/>
          </a:stretch>
        </p:blipFill>
        <p:spPr>
          <a:xfrm>
            <a:off x="7071087" y="3442474"/>
            <a:ext cx="2037435" cy="32806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359" y="90706"/>
            <a:ext cx="2175932" cy="3369069"/>
          </a:xfrm>
          <a:prstGeom prst="rect">
            <a:avLst/>
          </a:prstGeom>
        </p:spPr>
      </p:pic>
      <p:pic>
        <p:nvPicPr>
          <p:cNvPr id="6" name="Picture 5"/>
          <p:cNvPicPr>
            <a:picLocks noChangeAspect="1"/>
          </p:cNvPicPr>
          <p:nvPr/>
        </p:nvPicPr>
        <p:blipFill>
          <a:blip r:embed="rId3"/>
          <a:stretch>
            <a:fillRect/>
          </a:stretch>
        </p:blipFill>
        <p:spPr>
          <a:xfrm>
            <a:off x="5708193" y="90707"/>
            <a:ext cx="2113263" cy="3369068"/>
          </a:xfrm>
          <a:prstGeom prst="rect">
            <a:avLst/>
          </a:prstGeom>
        </p:spPr>
      </p:pic>
      <p:pic>
        <p:nvPicPr>
          <p:cNvPr id="7" name="Picture 6"/>
          <p:cNvPicPr>
            <a:picLocks noChangeAspect="1"/>
          </p:cNvPicPr>
          <p:nvPr/>
        </p:nvPicPr>
        <p:blipFill>
          <a:blip r:embed="rId4"/>
          <a:stretch>
            <a:fillRect/>
          </a:stretch>
        </p:blipFill>
        <p:spPr>
          <a:xfrm>
            <a:off x="179359" y="3628229"/>
            <a:ext cx="2231005" cy="3125214"/>
          </a:xfrm>
          <a:prstGeom prst="rect">
            <a:avLst/>
          </a:prstGeom>
        </p:spPr>
      </p:pic>
      <p:pic>
        <p:nvPicPr>
          <p:cNvPr id="8" name="Picture 7"/>
          <p:cNvPicPr>
            <a:picLocks noChangeAspect="1"/>
          </p:cNvPicPr>
          <p:nvPr/>
        </p:nvPicPr>
        <p:blipFill>
          <a:blip r:embed="rId5"/>
          <a:stretch>
            <a:fillRect/>
          </a:stretch>
        </p:blipFill>
        <p:spPr>
          <a:xfrm>
            <a:off x="3068742" y="3628229"/>
            <a:ext cx="1971743" cy="3125214"/>
          </a:xfrm>
          <a:prstGeom prst="rect">
            <a:avLst/>
          </a:prstGeom>
        </p:spPr>
      </p:pic>
      <p:pic>
        <p:nvPicPr>
          <p:cNvPr id="9" name="Picture 8"/>
          <p:cNvPicPr>
            <a:picLocks noChangeAspect="1"/>
          </p:cNvPicPr>
          <p:nvPr/>
        </p:nvPicPr>
        <p:blipFill>
          <a:blip r:embed="rId6"/>
          <a:stretch>
            <a:fillRect/>
          </a:stretch>
        </p:blipFill>
        <p:spPr>
          <a:xfrm>
            <a:off x="5708193" y="3589411"/>
            <a:ext cx="1918194" cy="3164032"/>
          </a:xfrm>
          <a:prstGeom prst="rect">
            <a:avLst/>
          </a:prstGeom>
        </p:spPr>
      </p:pic>
      <p:pic>
        <p:nvPicPr>
          <p:cNvPr id="10" name="Picture 9"/>
          <p:cNvPicPr>
            <a:picLocks noChangeAspect="1"/>
          </p:cNvPicPr>
          <p:nvPr/>
        </p:nvPicPr>
        <p:blipFill>
          <a:blip r:embed="rId7"/>
          <a:stretch>
            <a:fillRect/>
          </a:stretch>
        </p:blipFill>
        <p:spPr>
          <a:xfrm>
            <a:off x="3045097" y="90707"/>
            <a:ext cx="2212354" cy="33690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Rejection! </a:t>
            </a:r>
            <a:endParaRPr lang="en-US" dirty="0"/>
          </a:p>
        </p:txBody>
      </p:sp>
      <p:sp>
        <p:nvSpPr>
          <p:cNvPr id="7" name="Content Placeholder 6"/>
          <p:cNvSpPr>
            <a:spLocks noGrp="1"/>
          </p:cNvSpPr>
          <p:nvPr>
            <p:ph idx="1"/>
          </p:nvPr>
        </p:nvSpPr>
        <p:spPr>
          <a:xfrm>
            <a:off x="0" y="1444704"/>
            <a:ext cx="5300628" cy="4525963"/>
          </a:xfrm>
        </p:spPr>
        <p:txBody>
          <a:bodyPr>
            <a:normAutofit fontScale="85000" lnSpcReduction="20000"/>
          </a:bodyPr>
          <a:lstStyle/>
          <a:p>
            <a:r>
              <a:rPr lang="en-US" dirty="0" smtClean="0"/>
              <a:t>At least 26 rejections</a:t>
            </a:r>
          </a:p>
          <a:p>
            <a:r>
              <a:rPr lang="en-US" dirty="0" smtClean="0"/>
              <a:t>Defies genre  </a:t>
            </a:r>
          </a:p>
          <a:p>
            <a:pPr lvl="1"/>
            <a:r>
              <a:rPr lang="en-US" dirty="0" smtClean="0"/>
              <a:t>"Was it for adults, was it for children? What is this, science fiction? Oh, I know what science fiction is, but there aren't female protagonists in science fiction. Are you sure you want to talk about good and evil — isn't that a little bit philosophical? Can't you just cut that part out?” - Charlotte Jones </a:t>
            </a:r>
            <a:r>
              <a:rPr lang="en-US" dirty="0" err="1" smtClean="0"/>
              <a:t>Voiklis</a:t>
            </a:r>
            <a:r>
              <a:rPr lang="en-US" dirty="0" smtClean="0"/>
              <a:t> (CJV) </a:t>
            </a:r>
          </a:p>
          <a:p>
            <a:r>
              <a:rPr lang="en-US" dirty="0" smtClean="0"/>
              <a:t>Farrar, Straus, 1963 </a:t>
            </a:r>
            <a:endParaRPr lang="en-US" dirty="0"/>
          </a:p>
        </p:txBody>
      </p:sp>
      <p:pic>
        <p:nvPicPr>
          <p:cNvPr id="5" name="Picture 4"/>
          <p:cNvPicPr>
            <a:picLocks noChangeAspect="1"/>
          </p:cNvPicPr>
          <p:nvPr/>
        </p:nvPicPr>
        <p:blipFill>
          <a:blip r:embed="rId2"/>
          <a:stretch>
            <a:fillRect/>
          </a:stretch>
        </p:blipFill>
        <p:spPr>
          <a:xfrm>
            <a:off x="5274710" y="1417638"/>
            <a:ext cx="3773248" cy="537687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9176" y="285073"/>
            <a:ext cx="6119132" cy="5256437"/>
          </a:xfrm>
          <a:prstGeom prst="rect">
            <a:avLst/>
          </a:prstGeom>
        </p:spPr>
      </p:pic>
      <p:sp>
        <p:nvSpPr>
          <p:cNvPr id="5" name="Rectangle 4"/>
          <p:cNvSpPr/>
          <p:nvPr/>
        </p:nvSpPr>
        <p:spPr>
          <a:xfrm>
            <a:off x="199645" y="6106453"/>
            <a:ext cx="8547494" cy="369332"/>
          </a:xfrm>
          <a:prstGeom prst="rect">
            <a:avLst/>
          </a:prstGeom>
        </p:spPr>
        <p:txBody>
          <a:bodyPr wrap="square">
            <a:spAutoFit/>
          </a:bodyPr>
          <a:lstStyle/>
          <a:p>
            <a:r>
              <a:rPr lang="en-US" dirty="0" smtClean="0"/>
              <a:t>Source: http://</a:t>
            </a:r>
            <a:r>
              <a:rPr lang="en-US" dirty="0" err="1" smtClean="0"/>
              <a:t>www.thewritersjourney.com/hero's_journey.htm#Hero</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742" y="1105846"/>
            <a:ext cx="8347156" cy="3637603"/>
          </a:xfrm>
          <a:prstGeom prst="rect">
            <a:avLst/>
          </a:prstGeom>
        </p:spPr>
      </p:pic>
      <p:sp>
        <p:nvSpPr>
          <p:cNvPr id="5" name="Rectangle 4"/>
          <p:cNvSpPr/>
          <p:nvPr/>
        </p:nvSpPr>
        <p:spPr>
          <a:xfrm>
            <a:off x="48216" y="5974774"/>
            <a:ext cx="9095784" cy="646331"/>
          </a:xfrm>
          <a:prstGeom prst="rect">
            <a:avLst/>
          </a:prstGeom>
        </p:spPr>
        <p:txBody>
          <a:bodyPr wrap="square">
            <a:spAutoFit/>
          </a:bodyPr>
          <a:lstStyle/>
          <a:p>
            <a:r>
              <a:rPr lang="en-US" dirty="0" smtClean="0"/>
              <a:t>Source: </a:t>
            </a:r>
            <a:r>
              <a:rPr lang="en-US" dirty="0" err="1" smtClean="0"/>
              <a:t>http://www.movieoutline.com/articles/the-hero-journey-mythic-structure-of-joseph-campbell-monomyth.html</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899" y="653573"/>
            <a:ext cx="7849484" cy="424453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3095" y="215426"/>
            <a:ext cx="3429000" cy="2540000"/>
          </a:xfrm>
          <a:prstGeom prst="rect">
            <a:avLst/>
          </a:prstGeom>
        </p:spPr>
      </p:pic>
      <p:pic>
        <p:nvPicPr>
          <p:cNvPr id="5" name="Picture 4"/>
          <p:cNvPicPr>
            <a:picLocks noChangeAspect="1"/>
          </p:cNvPicPr>
          <p:nvPr/>
        </p:nvPicPr>
        <p:blipFill>
          <a:blip r:embed="rId3"/>
          <a:stretch>
            <a:fillRect/>
          </a:stretch>
        </p:blipFill>
        <p:spPr>
          <a:xfrm>
            <a:off x="269658" y="3107868"/>
            <a:ext cx="2540000" cy="3467100"/>
          </a:xfrm>
          <a:prstGeom prst="rect">
            <a:avLst/>
          </a:prstGeom>
        </p:spPr>
      </p:pic>
      <p:pic>
        <p:nvPicPr>
          <p:cNvPr id="6" name="Picture 5"/>
          <p:cNvPicPr>
            <a:picLocks noChangeAspect="1"/>
          </p:cNvPicPr>
          <p:nvPr/>
        </p:nvPicPr>
        <p:blipFill>
          <a:blip r:embed="rId4"/>
          <a:stretch>
            <a:fillRect/>
          </a:stretch>
        </p:blipFill>
        <p:spPr>
          <a:xfrm>
            <a:off x="4732252" y="215426"/>
            <a:ext cx="3810000" cy="4762500"/>
          </a:xfrm>
          <a:prstGeom prst="rect">
            <a:avLst/>
          </a:prstGeom>
        </p:spPr>
      </p:pic>
      <p:pic>
        <p:nvPicPr>
          <p:cNvPr id="7" name="Picture 6"/>
          <p:cNvPicPr>
            <a:picLocks noChangeAspect="1"/>
          </p:cNvPicPr>
          <p:nvPr/>
        </p:nvPicPr>
        <p:blipFill>
          <a:blip r:embed="rId5"/>
          <a:stretch>
            <a:fillRect/>
          </a:stretch>
        </p:blipFill>
        <p:spPr>
          <a:xfrm>
            <a:off x="3439795" y="345618"/>
            <a:ext cx="1700583" cy="1700583"/>
          </a:xfrm>
          <a:prstGeom prst="rect">
            <a:avLst/>
          </a:prstGeom>
        </p:spPr>
      </p:pic>
      <p:pic>
        <p:nvPicPr>
          <p:cNvPr id="3074" name="Picture 2" descr="Image may contain: 1 person, tree and outdoor"/>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39795" y="3733014"/>
            <a:ext cx="3969991" cy="297361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0200" y="0"/>
            <a:ext cx="4241800" cy="3340100"/>
          </a:xfrm>
          <a:prstGeom prst="rect">
            <a:avLst/>
          </a:prstGeom>
        </p:spPr>
      </p:pic>
      <p:pic>
        <p:nvPicPr>
          <p:cNvPr id="2050" name="Picture 2" descr="Image may contain: 2 people"/>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51714" y="166469"/>
            <a:ext cx="3095638" cy="427599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2" name="Picture 4" descr="No automatic alt text available."/>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21215" y="3268208"/>
            <a:ext cx="2871833" cy="358979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379</Words>
  <Application>Microsoft Macintosh PowerPoint</Application>
  <PresentationFormat>On-screen Show (4:3)</PresentationFormat>
  <Paragraphs>12</Paragraphs>
  <Slides>19</Slides>
  <Notes>0</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Office Theme</vt:lpstr>
      <vt:lpstr>Slide 1</vt:lpstr>
      <vt:lpstr>Slide 2</vt:lpstr>
      <vt:lpstr>Slide 3</vt:lpstr>
      <vt:lpstr>Rejection! </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Love </vt:lpstr>
      <vt:lpstr>Slide 19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ENG/SPEECH 255: Class #9: Personal Narrative </dc:title>
  <dc:creator>Eti Borland</dc:creator>
  <cp:lastModifiedBy>Eti Borland</cp:lastModifiedBy>
  <cp:revision>14</cp:revision>
  <cp:lastPrinted>2017-03-22T15:50:22Z</cp:lastPrinted>
  <dcterms:created xsi:type="dcterms:W3CDTF">2017-04-29T21:43:51Z</dcterms:created>
  <dcterms:modified xsi:type="dcterms:W3CDTF">2017-04-29T22:33:50Z</dcterms:modified>
</cp:coreProperties>
</file>